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8" r:id="rId3"/>
    <p:sldId id="261" r:id="rId4"/>
    <p:sldId id="267" r:id="rId5"/>
    <p:sldId id="268" r:id="rId6"/>
    <p:sldId id="281" r:id="rId7"/>
    <p:sldId id="282" r:id="rId8"/>
    <p:sldId id="262" r:id="rId9"/>
    <p:sldId id="283" r:id="rId10"/>
    <p:sldId id="264" r:id="rId11"/>
    <p:sldId id="266" r:id="rId12"/>
    <p:sldId id="269" r:id="rId13"/>
    <p:sldId id="270" r:id="rId14"/>
    <p:sldId id="284" r:id="rId15"/>
    <p:sldId id="285" r:id="rId16"/>
    <p:sldId id="271" r:id="rId17"/>
    <p:sldId id="286" r:id="rId18"/>
    <p:sldId id="287" r:id="rId19"/>
    <p:sldId id="272" r:id="rId20"/>
    <p:sldId id="288" r:id="rId21"/>
    <p:sldId id="279" r:id="rId22"/>
    <p:sldId id="273" r:id="rId23"/>
    <p:sldId id="274" r:id="rId24"/>
    <p:sldId id="275" r:id="rId25"/>
    <p:sldId id="289" r:id="rId26"/>
    <p:sldId id="276" r:id="rId27"/>
    <p:sldId id="290" r:id="rId28"/>
    <p:sldId id="277" r:id="rId29"/>
    <p:sldId id="291" r:id="rId30"/>
    <p:sldId id="257" r:id="rId31"/>
    <p:sldId id="258" r:id="rId32"/>
    <p:sldId id="260" r:id="rId33"/>
    <p:sldId id="28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854" autoAdjust="0"/>
  </p:normalViewPr>
  <p:slideViewPr>
    <p:cSldViewPr snapToGrid="0">
      <p:cViewPr varScale="1">
        <p:scale>
          <a:sx n="72" d="100"/>
          <a:sy n="72" d="100"/>
        </p:scale>
        <p:origin x="79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44A-5DC2-4D00-ABFF-D2F003B50163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5663-62B0-45EB-8C8D-5D5C207F3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44A-5DC2-4D00-ABFF-D2F003B50163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5663-62B0-45EB-8C8D-5D5C207F3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67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44A-5DC2-4D00-ABFF-D2F003B50163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5663-62B0-45EB-8C8D-5D5C207F3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44A-5DC2-4D00-ABFF-D2F003B50163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5663-62B0-45EB-8C8D-5D5C207F3E0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1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44A-5DC2-4D00-ABFF-D2F003B50163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5663-62B0-45EB-8C8D-5D5C207F3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2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44A-5DC2-4D00-ABFF-D2F003B50163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5663-62B0-45EB-8C8D-5D5C207F3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29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44A-5DC2-4D00-ABFF-D2F003B50163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5663-62B0-45EB-8C8D-5D5C207F3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47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44A-5DC2-4D00-ABFF-D2F003B50163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5663-62B0-45EB-8C8D-5D5C207F3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4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44A-5DC2-4D00-ABFF-D2F003B50163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5663-62B0-45EB-8C8D-5D5C207F3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0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44A-5DC2-4D00-ABFF-D2F003B50163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5663-62B0-45EB-8C8D-5D5C207F3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0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44A-5DC2-4D00-ABFF-D2F003B50163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5663-62B0-45EB-8C8D-5D5C207F3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3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44A-5DC2-4D00-ABFF-D2F003B50163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5663-62B0-45EB-8C8D-5D5C207F3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8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44A-5DC2-4D00-ABFF-D2F003B50163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5663-62B0-45EB-8C8D-5D5C207F3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44A-5DC2-4D00-ABFF-D2F003B50163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5663-62B0-45EB-8C8D-5D5C207F3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3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44A-5DC2-4D00-ABFF-D2F003B50163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5663-62B0-45EB-8C8D-5D5C207F3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5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44A-5DC2-4D00-ABFF-D2F003B50163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5663-62B0-45EB-8C8D-5D5C207F3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54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F44A-5DC2-4D00-ABFF-D2F003B50163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5663-62B0-45EB-8C8D-5D5C207F3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6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31F44A-5DC2-4D00-ABFF-D2F003B50163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B5663-62B0-45EB-8C8D-5D5C207F3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45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fif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ebp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42.jf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f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1241" y="551144"/>
            <a:ext cx="8187559" cy="1453020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/>
          <a:lstStyle/>
          <a:p>
            <a:pPr marR="179070" algn="ctr">
              <a:lnSpc>
                <a:spcPct val="107000"/>
              </a:lnSpc>
              <a:spcAft>
                <a:spcPts val="0"/>
              </a:spcAft>
              <a:tabLst>
                <a:tab pos="5490845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ГАУ  ДО ТО «ОСШОР Л.Н.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Носковой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действий для Вашей безопасности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290180"/>
            <a:ext cx="10059583" cy="5247253"/>
          </a:xfrm>
        </p:spPr>
        <p:txBody>
          <a:bodyPr>
            <a:no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</a:p>
          <a:p>
            <a:pPr algn="ctr"/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15" y="2555548"/>
            <a:ext cx="3331880" cy="259288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9" y="1768953"/>
            <a:ext cx="3487895" cy="218116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3" y="4270223"/>
            <a:ext cx="3738417" cy="22672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46" y="1682424"/>
            <a:ext cx="3302641" cy="2032478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174" y="4167577"/>
            <a:ext cx="3457183" cy="226936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157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14" y="235003"/>
            <a:ext cx="9499291" cy="1114825"/>
          </a:xfrm>
        </p:spPr>
        <p:txBody>
          <a:bodyPr/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Вооруженное нападение</a:t>
            </a:r>
            <a:b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(Стрелок в здании)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46697" y="1263141"/>
            <a:ext cx="437830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03020"/>
              </p:ext>
            </p:extLst>
          </p:nvPr>
        </p:nvGraphicFramePr>
        <p:xfrm>
          <a:off x="3859306" y="1939255"/>
          <a:ext cx="8010326" cy="5289804"/>
        </p:xfrm>
        <a:graphic>
          <a:graphicData uri="http://schemas.openxmlformats.org/drawingml/2006/table">
            <a:tbl>
              <a:tblPr/>
              <a:tblGrid>
                <a:gridCol w="8010326">
                  <a:extLst>
                    <a:ext uri="{9D8B030D-6E8A-4147-A177-3AD203B41FA5}">
                      <a16:colId xmlns:a16="http://schemas.microsoft.com/office/drawing/2014/main" xmlns="" val="240439743"/>
                    </a:ext>
                  </a:extLst>
                </a:gridCol>
              </a:tblGrid>
              <a:tr h="287221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Находясь в помещении, обеспечить блокирование входов всеми доступными средствами, в том числе мебелью;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Обеспечить размещение людей наиболее безопасным из возможных способов, как можно дальше от входов, ближе к капитальным стенам, ниже уровня оконных проемов,</a:t>
                      </a:r>
                      <a:r>
                        <a:rPr lang="ru-RU" sz="2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 прикрытием мебели;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Принять меры к прекращению паники и громких разговоров (звуков) в помещении;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Обеспечить информирование оперативных служб любым доступным способом (при возможности);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Обеспечить передачу информации о вооруженном нападении руководителю любым доступным способом (при возможности);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6367762"/>
                  </a:ext>
                </a:extLst>
              </a:tr>
            </a:tbl>
          </a:graphicData>
        </a:graphic>
      </p:graphicFrame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6" y="2571191"/>
            <a:ext cx="3415552" cy="3012141"/>
          </a:xfr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959" y="452718"/>
            <a:ext cx="8568875" cy="1428634"/>
          </a:xfrm>
        </p:spPr>
        <p:txBody>
          <a:bodyPr/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Вооруженное нападение</a:t>
            </a:r>
            <a:b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(Стрелок в здании)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42651" y="1461426"/>
            <a:ext cx="5013435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315809"/>
              </p:ext>
            </p:extLst>
          </p:nvPr>
        </p:nvGraphicFramePr>
        <p:xfrm>
          <a:off x="3603812" y="2018276"/>
          <a:ext cx="8437260" cy="4135782"/>
        </p:xfrm>
        <a:graphic>
          <a:graphicData uri="http://schemas.openxmlformats.org/drawingml/2006/table">
            <a:tbl>
              <a:tblPr/>
              <a:tblGrid>
                <a:gridCol w="8437260">
                  <a:extLst>
                    <a:ext uri="{9D8B030D-6E8A-4147-A177-3AD203B41FA5}">
                      <a16:colId xmlns:a16="http://schemas.microsoft.com/office/drawing/2014/main" xmlns="" val="240439743"/>
                    </a:ext>
                  </a:extLst>
                </a:gridCol>
              </a:tblGrid>
              <a:tr h="4135782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допускать общения людей по любым средствам связи;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Принять меры к переводу всех имеющихся в помещении средств связи и иных приборов (приспособлений), в том числе предназначенных для обеспечения учебного процесса в беззвучный режим либо их отключению;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Ожидать прибытия оперативных служб, разблокировать входы и покидать помещения только по команде руководства либо оперативных служб;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 нейтрализации нарушителя по указанию руководства обеспечить информирование родителей (законных представителей) о временном прекращении учебного процесса;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6367762"/>
                  </a:ext>
                </a:extLst>
              </a:tr>
            </a:tbl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8" y="2059960"/>
            <a:ext cx="2918013" cy="3265075"/>
          </a:xfr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6907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408" y="145142"/>
            <a:ext cx="11010335" cy="1132115"/>
          </a:xfrm>
        </p:spPr>
        <p:txBody>
          <a:bodyPr/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Размещение взрывного устройства</a:t>
            </a:r>
            <a:b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(Взрывное устройство обнаружено на входе  (при попытке проноса))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638789"/>
              </p:ext>
            </p:extLst>
          </p:nvPr>
        </p:nvGraphicFramePr>
        <p:xfrm>
          <a:off x="4908176" y="1290203"/>
          <a:ext cx="7110653" cy="5888863"/>
        </p:xfrm>
        <a:graphic>
          <a:graphicData uri="http://schemas.openxmlformats.org/drawingml/2006/table">
            <a:tbl>
              <a:tblPr/>
              <a:tblGrid>
                <a:gridCol w="7110653">
                  <a:extLst>
                    <a:ext uri="{9D8B030D-6E8A-4147-A177-3AD203B41FA5}">
                      <a16:colId xmlns:a16="http://schemas.microsoft.com/office/drawing/2014/main" xmlns="" val="240439743"/>
                    </a:ext>
                  </a:extLst>
                </a:gridCol>
              </a:tblGrid>
              <a:tr h="502991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25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Действия работников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Находиться на безопасном расстоянии от взрывного устройства до прибытия руководителя и далее действовать в соответствии с его указаниями согласно приложению № 1;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объявлении эвакуации приступить к эвакуации, уводя за собой обучающихся, находящихся поблизости и далее действовать в соответствии с планом эвакуации;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нахождении в помещении, не допуская паники обеспечить отключение всех имеющихся в помещении средств связи и иных приборов (приспособлений), в том числе предназначенных для обеспечения учебного процесса;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возможности отключить на объекте электричество и газоснабжение, предварительно убедившись в отсутствии людей в лифтах и других помещениях, выход из которых может быть заблокирован при отключении электричества. Отключение не производится в случаях, когда взрывное устройство каким-либо образом соединено с указанными коммуникациями;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endParaRPr lang="ru-RU" sz="17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6367762"/>
                  </a:ext>
                </a:extLst>
              </a:tr>
            </a:tbl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1823511"/>
            <a:ext cx="4456526" cy="4335244"/>
          </a:xfr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5602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569509" y="281125"/>
            <a:ext cx="3069462" cy="773838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 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0" y="1855695"/>
            <a:ext cx="4397188" cy="3375211"/>
          </a:xfr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5414683" y="1300851"/>
            <a:ext cx="63335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взрывного устройства или предмета, похожего на него, не пытайтесь самостоятельно его обезвредить, отойдите на безопасное расстояние 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100 м) и срочно позвоните в службы экстренного реагирования!!!</a:t>
            </a:r>
          </a:p>
        </p:txBody>
      </p:sp>
    </p:spTree>
    <p:extLst>
      <p:ext uri="{BB962C8B-B14F-4D97-AF65-F5344CB8AC3E}">
        <p14:creationId xmlns:p14="http://schemas.microsoft.com/office/powerpoint/2010/main" val="353247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408" y="145142"/>
            <a:ext cx="11010335" cy="1132115"/>
          </a:xfrm>
        </p:spPr>
        <p:txBody>
          <a:bodyPr/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Размещение взрывного устройства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(Взрывное устройство обнаружено на входе  (при попытке проноса))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744963"/>
              </p:ext>
            </p:extLst>
          </p:nvPr>
        </p:nvGraphicFramePr>
        <p:xfrm>
          <a:off x="4881282" y="1541122"/>
          <a:ext cx="7137547" cy="4401566"/>
        </p:xfrm>
        <a:graphic>
          <a:graphicData uri="http://schemas.openxmlformats.org/drawingml/2006/table">
            <a:tbl>
              <a:tblPr/>
              <a:tblGrid>
                <a:gridCol w="7137547">
                  <a:extLst>
                    <a:ext uri="{9D8B030D-6E8A-4147-A177-3AD203B41FA5}">
                      <a16:colId xmlns:a16="http://schemas.microsoft.com/office/drawing/2014/main" xmlns="" val="240439743"/>
                    </a:ext>
                  </a:extLst>
                </a:gridCol>
              </a:tblGrid>
              <a:tr h="424111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Действия работников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возможности открыть все окна и двери для рассредоточения ударной волны;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Обеспечить проведение эвакуации обучающихся, при возможности с личными (ценными) вещами, теплой одеждой к месту сбора в соответствии с планом эвакуации (в зимний период принять все возможные меры к исключению случаев обморожения обучающихся);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Убедившись в полной эвакуации из помещения с внешней стороны дверей поставить отметку «ЭВАКУИРОВАНО» любым доступным способом;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endParaRPr lang="ru-RU" sz="17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6367762"/>
                  </a:ext>
                </a:extLst>
              </a:tr>
            </a:tbl>
          </a:graphicData>
        </a:graphic>
      </p:graphicFrame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8" y="2173661"/>
            <a:ext cx="4289000" cy="3608574"/>
          </a:xfr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6484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408" y="145142"/>
            <a:ext cx="11010335" cy="1132115"/>
          </a:xfrm>
        </p:spPr>
        <p:txBody>
          <a:bodyPr/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Размещение взрывного устройства</a:t>
            </a:r>
            <a:b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Взрывное устройство обнаружено на входе  (при попытке проноса))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293094"/>
              </p:ext>
            </p:extLst>
          </p:nvPr>
        </p:nvGraphicFramePr>
        <p:xfrm>
          <a:off x="4410636" y="1560551"/>
          <a:ext cx="7530274" cy="5334762"/>
        </p:xfrm>
        <a:graphic>
          <a:graphicData uri="http://schemas.openxmlformats.org/drawingml/2006/table">
            <a:tbl>
              <a:tblPr/>
              <a:tblGrid>
                <a:gridCol w="7530274">
                  <a:extLst>
                    <a:ext uri="{9D8B030D-6E8A-4147-A177-3AD203B41FA5}">
                      <a16:colId xmlns:a16="http://schemas.microsoft.com/office/drawing/2014/main" xmlns="" val="240439743"/>
                    </a:ext>
                  </a:extLst>
                </a:gridCol>
              </a:tblGrid>
              <a:tr h="46540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Действия работников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указанию руководителя осуществить проверку помещений на предмет эвакуации людей и о результатах сообщить руководителю или назначенному им лицу;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указанию руководителя обеспечить информирование родителей (законных представителей) о временном прекращении учебного процесса;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Обеспечить по указанию руководителя или назначенных им лиц передачу обучающихся родителям (законным представителям);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 завершения работы оперативных служб и по распоряжению руководителя обеспечить проведение мероприятий по ликвидации последствий происшествия.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ru-RU" sz="2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6367762"/>
                  </a:ext>
                </a:extLst>
              </a:tr>
            </a:tbl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9" y="1721224"/>
            <a:ext cx="3702392" cy="4527176"/>
          </a:xfr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933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435" y="452718"/>
            <a:ext cx="10174014" cy="1428634"/>
          </a:xfrm>
        </p:spPr>
        <p:txBody>
          <a:bodyPr/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Размещение взрывного устройства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(Взрывное устройство обнаружено в здании)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7188" y="1634716"/>
            <a:ext cx="693541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78439"/>
              </p:ext>
            </p:extLst>
          </p:nvPr>
        </p:nvGraphicFramePr>
        <p:xfrm>
          <a:off x="3765176" y="2211532"/>
          <a:ext cx="7937733" cy="4160520"/>
        </p:xfrm>
        <a:graphic>
          <a:graphicData uri="http://schemas.openxmlformats.org/drawingml/2006/table">
            <a:tbl>
              <a:tblPr/>
              <a:tblGrid>
                <a:gridCol w="7937733">
                  <a:extLst>
                    <a:ext uri="{9D8B030D-6E8A-4147-A177-3AD203B41FA5}">
                      <a16:colId xmlns:a16="http://schemas.microsoft.com/office/drawing/2014/main" xmlns="" val="240439743"/>
                    </a:ext>
                  </a:extLst>
                </a:gridCol>
              </a:tblGrid>
              <a:tr h="3678280">
                <a:tc>
                  <a:txBody>
                    <a:bodyPr/>
                    <a:lstStyle/>
                    <a:p>
                      <a:pPr mar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нахождении рядом с обнаруженным предметом, похожим на взрывное устройство, громко обратиться к окружающим</a:t>
                      </a:r>
                      <a:r>
                        <a:rPr lang="ru-RU" sz="2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«ЧЬЯ СУМКА (ПАКЕТ, КОРОБКА)?»,</a:t>
                      </a:r>
                      <a:r>
                        <a:rPr lang="ru-RU" sz="2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если ответа не последовало, отвести окружающих на безопасное расстояние;</a:t>
                      </a:r>
                    </a:p>
                    <a:p>
                      <a:pPr mar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Обеспечить незамедлительное информирование руководителя об обнаружении взрывного устройства любым доступным способом;</a:t>
                      </a:r>
                    </a:p>
                    <a:p>
                      <a:pPr mar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Находиться на безопасном расстоянии от взрывного устройства до прибытия руководителя и далее действовать в соответствии с его указаниями согласно приложению № 1; </a:t>
                      </a:r>
                    </a:p>
                    <a:p>
                      <a:pPr mar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возможности открыть все окна и двери для рассредоточения ударной волны;</a:t>
                      </a:r>
                    </a:p>
                    <a:p>
                      <a:pPr mar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endParaRPr lang="ru-RU" sz="2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6367762"/>
                  </a:ext>
                </a:extLst>
              </a:tr>
            </a:tbl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7" y="2547708"/>
            <a:ext cx="3250297" cy="2884904"/>
          </a:xfr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437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435" y="452718"/>
            <a:ext cx="10174014" cy="1428634"/>
          </a:xfrm>
        </p:spPr>
        <p:txBody>
          <a:bodyPr/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Размещение взрывного устройства</a:t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(Взрывное устройство обнаружено в здании)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8956" y="1688635"/>
            <a:ext cx="543025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161300"/>
              </p:ext>
            </p:extLst>
          </p:nvPr>
        </p:nvGraphicFramePr>
        <p:xfrm>
          <a:off x="4975412" y="2211855"/>
          <a:ext cx="6886736" cy="4937760"/>
        </p:xfrm>
        <a:graphic>
          <a:graphicData uri="http://schemas.openxmlformats.org/drawingml/2006/table">
            <a:tbl>
              <a:tblPr/>
              <a:tblGrid>
                <a:gridCol w="6886736">
                  <a:extLst>
                    <a:ext uri="{9D8B030D-6E8A-4147-A177-3AD203B41FA5}">
                      <a16:colId xmlns:a16="http://schemas.microsoft.com/office/drawing/2014/main" xmlns="" val="240439743"/>
                    </a:ext>
                  </a:extLst>
                </a:gridCol>
              </a:tblGrid>
              <a:tr h="4239049">
                <a:tc>
                  <a:txBody>
                    <a:bodyPr/>
                    <a:lstStyle/>
                    <a:p>
                      <a:pPr mar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объявлении эвакуации приступить к эвакуации, уводя за собой обучающихся, находящихся поблизости и далее действовать в соответствии с планом эвакуации;</a:t>
                      </a:r>
                    </a:p>
                    <a:p>
                      <a:pPr mar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нахождении в помещении, не допуская паники, обеспечить отключение всех имеющихся в помещении средств связи и иных приборов (приспособлений), в том числе предназначенных для обеспечения учебного процесса;</a:t>
                      </a:r>
                    </a:p>
                    <a:p>
                      <a:pPr mar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возможности отключить на объекте электричество и газоснабжение, предварительно убедившись в отсутствии людей в лифтах и других помещениях, выход из которых может быть заблокирован при отключении электричества. Отключение не производится в случаях, когда взрывное устройство каким-либо образом соединено с указанными коммуникациями; </a:t>
                      </a:r>
                    </a:p>
                    <a:p>
                      <a:pPr mar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Обеспечить по указанию руководителя или назначенных им лиц передачу обучающихся родителям (законным представителям);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6367762"/>
                  </a:ext>
                </a:extLst>
              </a:tr>
            </a:tbl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1" y="2052638"/>
            <a:ext cx="4433661" cy="3864068"/>
          </a:xfr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99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435" y="452718"/>
            <a:ext cx="10174014" cy="1428634"/>
          </a:xfrm>
        </p:spPr>
        <p:txBody>
          <a:bodyPr/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Размещение взрывного устройства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(Взрывное устройство обнаружено в здании)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6851" y="1529418"/>
            <a:ext cx="543025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66829"/>
              </p:ext>
            </p:extLst>
          </p:nvPr>
        </p:nvGraphicFramePr>
        <p:xfrm>
          <a:off x="3939988" y="2052638"/>
          <a:ext cx="7922161" cy="4815840"/>
        </p:xfrm>
        <a:graphic>
          <a:graphicData uri="http://schemas.openxmlformats.org/drawingml/2006/table">
            <a:tbl>
              <a:tblPr/>
              <a:tblGrid>
                <a:gridCol w="7922161">
                  <a:extLst>
                    <a:ext uri="{9D8B030D-6E8A-4147-A177-3AD203B41FA5}">
                      <a16:colId xmlns:a16="http://schemas.microsoft.com/office/drawing/2014/main" xmlns="" val="240439743"/>
                    </a:ext>
                  </a:extLst>
                </a:gridCol>
              </a:tblGrid>
              <a:tr h="4549868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Обеспечить проведение эвакуации обучающихся, при возможности с личными (ценными) вещами, теплой одеждой к месту сбора в соответствии с планом эвакуации (в зимний период принять все возможные меры к исключению случаев обморожения обучающихся);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Убедившись в полной эвакуации из помещения с внешней стороны дверей поставить отметку «ЭВАКУИРОВАНО» любым доступным способом;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указанию руководителя осуществить проверку помещений на предмет эвакуации людей и о результатах сообщить руководителю или назначенному им лицу;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указанию руководителя обеспечить информирование родителей (законных представителей) о временном прекращении учебного процесса;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 завершения работы оперативных служб и по распоряжению руководителя обеспечить проведение мероприятий по ликвидации последствий происшествия.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6367762"/>
                  </a:ext>
                </a:extLst>
              </a:tr>
            </a:tbl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6" y="2575858"/>
            <a:ext cx="3337188" cy="2749177"/>
          </a:xfr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329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046" y="452718"/>
            <a:ext cx="9713877" cy="1428634"/>
          </a:xfrm>
        </p:spPr>
        <p:txBody>
          <a:bodyPr/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Подрыв </a:t>
            </a: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самодельного </a:t>
            </a: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взрывного устройства</a:t>
            </a:r>
            <a:endParaRPr lang="ru-RU" sz="35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6242" y="1034940"/>
            <a:ext cx="501343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91569"/>
              </p:ext>
            </p:extLst>
          </p:nvPr>
        </p:nvGraphicFramePr>
        <p:xfrm>
          <a:off x="4289611" y="1479064"/>
          <a:ext cx="7745506" cy="5120640"/>
        </p:xfrm>
        <a:graphic>
          <a:graphicData uri="http://schemas.openxmlformats.org/drawingml/2006/table">
            <a:tbl>
              <a:tblPr/>
              <a:tblGrid>
                <a:gridCol w="7745506">
                  <a:extLst>
                    <a:ext uri="{9D8B030D-6E8A-4147-A177-3AD203B41FA5}">
                      <a16:colId xmlns:a16="http://schemas.microsoft.com/office/drawing/2014/main" xmlns="" val="240439743"/>
                    </a:ext>
                  </a:extLst>
                </a:gridCol>
              </a:tblGrid>
              <a:tr h="488659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При нахождении рядом с местом взрыва попытаться покинуть опасную зону, уводя за собой находящихся поблизости людей;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Находиться на безопасном расстоянии от места взрыва до прибытия руководителя и далее действовать в соответствии с его указаниями;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Обеспечить проведение эвакуации обучающихся, при возможности с личными (ценными) вещами, теплой одеждой к месту сбора в соответствии с планом эвакуации (в зимний период принять все возможные меры к исключению случаев обморожения обучающихся);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При нахождении в помещении, не допуская паники обеспечить отключение всех имеющихся в помещении средств связи и иных приборов (приспособлений), в том числе предназначенных для обеспечения учебного процесса;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По указанию руководителя обеспечить информирование обучающихся о временном прекращении учебного процесса; </a:t>
                      </a: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6367762"/>
                  </a:ext>
                </a:extLst>
              </a:tr>
            </a:tbl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2" y="2081380"/>
            <a:ext cx="3885505" cy="3916008"/>
          </a:xfr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8077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6636" y="901874"/>
            <a:ext cx="814191" cy="538044"/>
          </a:xfrm>
        </p:spPr>
        <p:txBody>
          <a:bodyPr/>
          <a:lstStyle/>
          <a:p>
            <a:pPr marR="179070" algn="ctr">
              <a:lnSpc>
                <a:spcPct val="107000"/>
              </a:lnSpc>
              <a:spcAft>
                <a:spcPts val="0"/>
              </a:spcAft>
              <a:tabLst>
                <a:tab pos="5490845" algn="l"/>
              </a:tabLs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6518" y="619855"/>
            <a:ext cx="11120717" cy="5823449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работников</a:t>
            </a:r>
          </a:p>
          <a:p>
            <a:pPr algn="ctr"/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объекте (территории), при получении информации об угрозе совершения или о совершении террористического акта в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формах: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вооруженного нападения,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взрывного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захвата заложников,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подрыва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самодельного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взрывного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5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поджога (пожара), </a:t>
            </a:r>
            <a:endParaRPr lang="ru-RU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атаки беспилотным воздушным судном в том числе алгоритма действий по их безопасности и своевременной эвакуации.</a:t>
            </a:r>
          </a:p>
        </p:txBody>
      </p:sp>
    </p:spTree>
    <p:extLst>
      <p:ext uri="{BB962C8B-B14F-4D97-AF65-F5344CB8AC3E}">
        <p14:creationId xmlns:p14="http://schemas.microsoft.com/office/powerpoint/2010/main" val="1588429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6071" y="228964"/>
            <a:ext cx="11571890" cy="1428634"/>
          </a:xfrm>
        </p:spPr>
        <p:txBody>
          <a:bodyPr/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Подрыв </a:t>
            </a: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самодельного </a:t>
            </a: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взрывного устройства</a:t>
            </a:r>
            <a:endParaRPr lang="ru-RU" sz="35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5650" y="783111"/>
            <a:ext cx="501343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252731"/>
              </p:ext>
            </p:extLst>
          </p:nvPr>
        </p:nvGraphicFramePr>
        <p:xfrm>
          <a:off x="4572000" y="1306331"/>
          <a:ext cx="7361722" cy="5364480"/>
        </p:xfrm>
        <a:graphic>
          <a:graphicData uri="http://schemas.openxmlformats.org/drawingml/2006/table">
            <a:tbl>
              <a:tblPr/>
              <a:tblGrid>
                <a:gridCol w="7361722">
                  <a:extLst>
                    <a:ext uri="{9D8B030D-6E8A-4147-A177-3AD203B41FA5}">
                      <a16:colId xmlns:a16="http://schemas.microsoft.com/office/drawing/2014/main" xmlns="" val="240439743"/>
                    </a:ext>
                  </a:extLst>
                </a:gridCol>
              </a:tblGrid>
              <a:tr h="481808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возможности отключить на объекте электричество и газоснабжение, предварительно убедившись в отсутствии людей в лифтах и других помещениях, выход из которых может быть заблокирован при отключении электричества;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По возможности открыть все окна и двери для рассредоточения ударной волны при возможной повторной детонации;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Убедившись в полной эвакуации из помещения с внешней стороны дверей поставить отметку «ЭВАКУИРОВАНО» любым доступным способом;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По 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указанию руководителя осуществить проверку помещений на предмет эвакуации людей и о результатах сообщить руководителю или назначенному им лицу;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П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осле завершения работы оперативных служб и по распоряжению руководителя обеспечить проведение мероприятий по ликвидации последствий происшествия.</a:t>
                      </a: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6367762"/>
                  </a:ext>
                </a:extLst>
              </a:tr>
            </a:tbl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3" y="1881352"/>
            <a:ext cx="4222376" cy="3900883"/>
          </a:xfr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3445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9" y="843297"/>
            <a:ext cx="7772400" cy="5328904"/>
          </a:xfr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510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72966" y="452718"/>
            <a:ext cx="11571890" cy="1428634"/>
          </a:xfrm>
        </p:spPr>
        <p:txBody>
          <a:bodyPr/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Захват заложников</a:t>
            </a:r>
            <a:endParaRPr lang="ru-RU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5489" y="1054881"/>
            <a:ext cx="501343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460289"/>
              </p:ext>
            </p:extLst>
          </p:nvPr>
        </p:nvGraphicFramePr>
        <p:xfrm>
          <a:off x="5298141" y="1594454"/>
          <a:ext cx="6431403" cy="4993640"/>
        </p:xfrm>
        <a:graphic>
          <a:graphicData uri="http://schemas.openxmlformats.org/drawingml/2006/table">
            <a:tbl>
              <a:tblPr/>
              <a:tblGrid>
                <a:gridCol w="6431403">
                  <a:extLst>
                    <a:ext uri="{9D8B030D-6E8A-4147-A177-3AD203B41FA5}">
                      <a16:colId xmlns:a16="http://schemas.microsoft.com/office/drawing/2014/main" xmlns="" val="240439743"/>
                    </a:ext>
                  </a:extLst>
                </a:gridCol>
              </a:tblGrid>
              <a:tr h="499364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 нахождении рядом с местом захвата заложников попытаться покинуть опасную зону, уводя за собой находящихся поблизости людей;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невозможности таких действий оставаться на месте, не провоцировать нарушителя, выполнять его требования, не допускать паники среди обучающихся и персонала, не переключать на себя внимание нарушителя;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нахождении в помещении вблизи места захвата заложников, обеспечить блокирование входов всеми доступными средствами, в том числе мебелью;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Принять меры к прекращению паники и громких разговоров (звуков) в помещении;</a:t>
                      </a: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6367762"/>
                  </a:ext>
                </a:extLst>
              </a:tr>
            </a:tbl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1380558"/>
            <a:ext cx="4814047" cy="4764748"/>
          </a:xfr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082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pPr algn="ctr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Захват заложников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68588" y="1078006"/>
            <a:ext cx="763793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людей наиболее безопасным из возможных способов, как можно дальше от входов, ближе к капитальным стенам, ниже уровня оконных проемов, под прикрытием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Принять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к переводу всех имеющихся в помещении средств связи и иных приборов (приспособлений), в том числе предназначенных для обеспечения учебного процесса в беззвучный режим либо их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отключению;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допускать общения обучающихся и персонала по любым средствам связи;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передачу информации о захвате заложников руководству любым доступным способом при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оперативных служб любым доступным способом при возможности;</a:t>
            </a:r>
          </a:p>
          <a:p>
            <a:endParaRPr lang="ru-RU" sz="22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014331"/>
            <a:ext cx="3065275" cy="2690192"/>
          </a:xfrm>
        </p:spPr>
      </p:pic>
    </p:spTree>
    <p:extLst>
      <p:ext uri="{BB962C8B-B14F-4D97-AF65-F5344CB8AC3E}">
        <p14:creationId xmlns:p14="http://schemas.microsoft.com/office/powerpoint/2010/main" val="37021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pPr algn="ctr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Захват заложников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50977" y="1031661"/>
            <a:ext cx="7473801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прибытия оперативных служб, разблокировать входы и покидать помещения только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команде руководства либо оперативных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нахождении вне опасной зоны (далеко от места захвата заложников) обеспечить проведение эвакуации людей, при возможности с личными (ценными) вещами, теплой одеждой к месту сбора в соответствии с планом эвакуации (в зимний период принять все возможные меры к исключению случаев обморожения обучающихся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Убедившись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полной эвакуации из помещения, при возможности закрыть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входы;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указанию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осуществить проверку помещений на предмет эвакуации людей, о результатах сообщить руководству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3" y="1798143"/>
            <a:ext cx="3953434" cy="3742046"/>
          </a:xfr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7373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453" y="304800"/>
            <a:ext cx="9404723" cy="766482"/>
          </a:xfrm>
        </p:spPr>
        <p:txBody>
          <a:bodyPr/>
          <a:lstStyle/>
          <a:p>
            <a:pPr algn="ctr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Захват заложников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6542" y="844924"/>
            <a:ext cx="791755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указанию руководства обеспечить информирование родителей (законных представителей) обучающихся о временном прекращении учебного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указанию руководства передачу обучающихся родителям (законным представителям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работы оперативных служб и по распоряжению руководства обеспечить проведение мероприятий по ликвидации последствий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 операции по освобождению: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 лицом вниз, голову закрыть руками и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двигаться;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держаться подальше от проемов дверей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ранении постараться не двигаться с целью уменьшения потери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бежать навстречу сотрудникам, проводящим операцию, или от них, так как они могут посчитать бегущих за преступников.</a:t>
            </a:r>
          </a:p>
          <a:p>
            <a:pPr algn="ctr">
              <a:lnSpc>
                <a:spcPct val="150000"/>
              </a:lnSpc>
            </a:pP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6" y="2125420"/>
            <a:ext cx="3429001" cy="3348318"/>
          </a:xfr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3858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Поджог (пожар)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45940" y="791135"/>
            <a:ext cx="6522909" cy="740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эвакуации людей, при возможности с личными (ценными) вещами, теплой одеждой к месту сбора в соответствии с планом эвакуации (в зимний период принять все возможные меры к исключению случаев обморожения обучающихся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бедившись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полной эвакуации из помещения с внешней стороны дверей поставить отметку «ЭВАКУИРОВАНО» любым доступным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указанию руководителя осуществить проверку помещений на предмет эвакуации людей и о результатах сообщить руководителю или назначенному 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лицу;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работы оперативных служб и по распоряжению руководителя обеспечить проведение мероприятий по ликвидации последствий происшествия.</a:t>
            </a:r>
          </a:p>
          <a:p>
            <a:pPr algn="ctr">
              <a:lnSpc>
                <a:spcPct val="150000"/>
              </a:lnSpc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0" y="3986216"/>
            <a:ext cx="2595785" cy="213901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0" y="1817193"/>
            <a:ext cx="2572196" cy="219113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66" y="1817193"/>
            <a:ext cx="2619374" cy="2191135"/>
          </a:xfr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55" y="4008328"/>
            <a:ext cx="2595785" cy="211689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39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29" y="260872"/>
            <a:ext cx="9404723" cy="766482"/>
          </a:xfrm>
        </p:spPr>
        <p:txBody>
          <a:bodyPr/>
          <a:lstStyle/>
          <a:p>
            <a:pPr algn="ctr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Поджог (пожар)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67790" y="896421"/>
            <a:ext cx="6646488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преподавателей </a:t>
            </a:r>
          </a:p>
          <a:p>
            <a:pPr algn="ctr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 эвакуации обучающихся)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поддаваться панике самому и успокоить обучающихся;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Потребовать от обучающихся полной тишины в учебной группе;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двери аудитории, выйти в коридор, не теряя из виду обучающихся, уточнить обстановку: нет ли задымления в коридоре, возможны ли вывод и эвакуация обучающихся;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направление движения в соответствии с планом эвакуации;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Спокойным голосом объявить обучающимся об эвакуации, о цели и порядке построения, дать твердые указания на дальнейшие действия: личные вещи оставить на месте, напомнить о строгом соблюдении строя при движении по образовательной организации;</a:t>
            </a:r>
          </a:p>
          <a:p>
            <a:pPr algn="just"/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2" y="3765176"/>
            <a:ext cx="2467424" cy="242891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966" y="3765176"/>
            <a:ext cx="2487705" cy="242891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1" y="1817193"/>
            <a:ext cx="2359847" cy="19479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966" y="1817193"/>
            <a:ext cx="2484246" cy="1947983"/>
          </a:xfr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3875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pPr algn="ctr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Поджог (пожар)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86400" y="1050415"/>
            <a:ext cx="632564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преподавателей </a:t>
            </a:r>
          </a:p>
          <a:p>
            <a:pPr algn="ctr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 эвакуации обучающихся)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выход из аудитории безопасен - построить обучающихся в колонну по 2 человека перед выходом. В конце колонны поставить самых рослых и физически развитых обучающихся, чтобы в случае необходимости они смогли оказать помощь. В холодное время и зимой надеть верхнюю одежду, а при сильном задымлении взять одежду с собой;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Убедившись, что в колонне находятся все обучающиеся учебной группы, закрыть двери кабинета (не на ключ!);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Двигаться ускоренным шагом по зданию к ближайшему, наиболее безопасному выходу из здания;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" y="1691014"/>
            <a:ext cx="5110619" cy="4634630"/>
          </a:xfr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508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pPr algn="ctr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Поджог (пожар)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96435" y="1061027"/>
            <a:ext cx="6828343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преподавателей </a:t>
            </a:r>
          </a:p>
          <a:p>
            <a:pPr algn="ctr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 эвакуации обучающихся)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Выдать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при наличии средства индивидуальной защиты (марлевые повязки), предварительно смочив их водой, для защиты органов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полного контроля за эвакуацией обучающихся необходимо при наличии взяться за общую веревку, зафиксировав ее петлей на запястье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коридор задымлен и выход из аудитории небезопасен, нужно закрыть входную дверь, уплотнить ее подручной тканью, посадить обучающихся на пол и слегка приоткрыть окно для проветривания. Как только будет услышан шум подъехавших пожарных машин, срочно подать сигнал, чтобы пожарные немедленно приступили к спасению обучающихся через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Убедившись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все эвакуированы, необходимо оповестить руководителя образовательной организации об эвакуации учебной группы.</a:t>
            </a:r>
          </a:p>
          <a:p>
            <a:pPr algn="ctr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9" y="3966882"/>
            <a:ext cx="2339049" cy="2230879"/>
          </a:xfr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9" y="1653989"/>
            <a:ext cx="2339049" cy="23128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86" y="3936245"/>
            <a:ext cx="2234200" cy="226151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54" y="1653988"/>
            <a:ext cx="2180932" cy="221876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3779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959" y="452718"/>
            <a:ext cx="8568875" cy="1428634"/>
          </a:xfrm>
        </p:spPr>
        <p:txBody>
          <a:bodyPr/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Вооруженное нападение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(Стрелок на территории)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5071" y="1405363"/>
            <a:ext cx="6839396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нахождении вне здания объекта немедленно уйти в сторону от опасности, уводя за собой людей, которые находятся в непосредственной близости, при возможности покинуть территорию объекта, в зимний период принять все возможные меры к недопущению обморожения обучающихся, обеспечить информирование оперативных служб и руководителя о ситуации и своем месте нахождения любым доступным способом;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нахождении в здании объекта переместиться в ближайшее помещение, уводя за собой людей, находящихся поблизости и далее действовать в указанном ниже порядке;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" y="2350536"/>
            <a:ext cx="3684494" cy="3270335"/>
          </a:xfr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63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7390" y="566854"/>
            <a:ext cx="7789304" cy="495464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Атака беспилотным воздушным судном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61676" y="1815353"/>
            <a:ext cx="6175885" cy="4639796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проведение</a:t>
            </a:r>
          </a:p>
          <a:p>
            <a:pPr algn="just"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эвакуации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при возможности с личными (ценными) вещами, теплой одеждой к месту сбора в соответствии с планом эвакуации (в зимний период принять все возможные меры к исключению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обморожения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убедившись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полной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эвакуации</a:t>
            </a:r>
          </a:p>
          <a:p>
            <a:pPr algn="just"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с внешней стороны дверей поставить отметку «ЭВАКУИРОВАНО» любым доступным способом;</a:t>
            </a:r>
          </a:p>
          <a:p>
            <a:pPr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3" y="1667435"/>
            <a:ext cx="4693023" cy="42358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412012" y="1234606"/>
            <a:ext cx="287521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7515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1529" y="484094"/>
            <a:ext cx="7933765" cy="55556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Атака беспилотным воздушным судном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04012" y="1552704"/>
            <a:ext cx="6735134" cy="5160723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указанию руководителя осуществить проверку помещений на предмет эвакуации людей и о результатах сообщить руководителю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назначенному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 лицу; </a:t>
            </a: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указанию руководителя обеспечить информирование обучающихся о временном прекращении учебного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процесса;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завершения работы оперативных служб и по распоряжению руководителя обеспечить проведение мероприятий по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ликвидации последствий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происшествия.</a:t>
            </a:r>
          </a:p>
          <a:p>
            <a:pPr algn="just">
              <a:spcBef>
                <a:spcPts val="0"/>
              </a:spcBef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0" y="1573306"/>
            <a:ext cx="4370294" cy="44240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658978" y="1121817"/>
            <a:ext cx="2994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17584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r="24619"/>
          <a:stretch>
            <a:fillRect/>
          </a:stretch>
        </p:blipFill>
        <p:spPr>
          <a:xfrm>
            <a:off x="1177159" y="1143000"/>
            <a:ext cx="4971393" cy="4522076"/>
          </a:xfrm>
          <a:effectLst>
            <a:glow rad="101600">
              <a:schemeClr val="bg1">
                <a:alpha val="60000"/>
              </a:schemeClr>
            </a:glow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48553" y="1142999"/>
            <a:ext cx="5788752" cy="4522077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                                                                           </a:t>
            </a:r>
          </a:p>
          <a:p>
            <a:pPr algn="ctr"/>
            <a:r>
              <a:rPr lang="ru-RU" sz="4800" dirty="0" smtClean="0"/>
              <a:t>Помните!!!</a:t>
            </a:r>
          </a:p>
          <a:p>
            <a:pPr algn="ctr"/>
            <a:r>
              <a:rPr lang="ru-RU" sz="4800" dirty="0" smtClean="0"/>
              <a:t>ВАША ЦЕЛЬ- ОСТАТЬСЯ </a:t>
            </a:r>
          </a:p>
          <a:p>
            <a:pPr algn="ctr"/>
            <a:r>
              <a:rPr lang="ru-RU" sz="4800" dirty="0" smtClean="0"/>
              <a:t>В ЖИВЫХ!!!!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841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24948" y="4180114"/>
            <a:ext cx="9685174" cy="3191070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                                                                           </a:t>
            </a:r>
          </a:p>
          <a:p>
            <a:pPr algn="ctr"/>
            <a:endParaRPr lang="ru-RU" sz="4800" dirty="0" smtClean="0"/>
          </a:p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Спасибо за внимание!!!</a:t>
            </a:r>
            <a:endParaRPr lang="ru-RU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765112"/>
            <a:ext cx="9442580" cy="468396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639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959" y="452718"/>
            <a:ext cx="8568875" cy="1428634"/>
          </a:xfrm>
        </p:spPr>
        <p:txBody>
          <a:bodyPr/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Вооруженное нападение</a:t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(Стрелок на территории)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98894" y="1551255"/>
            <a:ext cx="7180729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работников</a:t>
            </a:r>
            <a:endParaRPr lang="ru-RU" sz="25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помещении, обеспечить блокирование входов всеми доступными средствами, в том числе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мебелью;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людей наиболее безопасным из возможных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способов, как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дальше от входов,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ближе к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капитальным стенам, ниже уровня оконных проемов, под прикрытием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ринять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к прекращению паники и громких разговоров (звуков) в помещении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оперативных служб любым доступным способом (при возможности);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5" y="1976719"/>
            <a:ext cx="3624754" cy="3509681"/>
          </a:xfrm>
          <a:solidFill>
            <a:schemeClr val="bg2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092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959" y="452718"/>
            <a:ext cx="8568875" cy="1165875"/>
          </a:xfrm>
        </p:spPr>
        <p:txBody>
          <a:bodyPr/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Вооруженное нападение</a:t>
            </a:r>
            <a:b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(Стрелок на территории)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93757" y="1347593"/>
            <a:ext cx="7075707" cy="568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работников</a:t>
            </a:r>
            <a:endParaRPr lang="ru-RU" sz="25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передачу информации о вооруженном нападении руководителю любым доступным способом (при возможности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допускать общения людей по любым средствам связи;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к переводу всех имеющихся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помещении средств связи и иных приборов (приспособлений), в том числе предназначенных для обеспечения учебного процесса в беззвучный режим либо 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отключению;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прибытия оперативных служб, разблокировать входы и покидать помещения только по команде руководства либо оперативных служб;</a:t>
            </a:r>
          </a:p>
          <a:p>
            <a:endParaRPr lang="ru-RU" sz="2200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9" y="3812159"/>
            <a:ext cx="3602616" cy="270966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4" y="1302306"/>
            <a:ext cx="3111798" cy="2632705"/>
          </a:xfr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965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959" y="452718"/>
            <a:ext cx="8568875" cy="1165875"/>
          </a:xfrm>
        </p:spPr>
        <p:txBody>
          <a:bodyPr/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Вооруженное нападение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(Стрелок на территории)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9542" y="1618593"/>
            <a:ext cx="6947525" cy="448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работников</a:t>
            </a:r>
            <a:endParaRPr lang="ru-RU" sz="25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нейтрализации нарушителя по указанию руководства обеспечить информирование родителей (законных представителей) о временном прекращении учебного процесса;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сбор и передачу обучающихся родителям (законным представителям);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по указанию руководства проведение мероприятий по ликвидации последствий происшествия; </a:t>
            </a:r>
          </a:p>
          <a:p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1976718"/>
            <a:ext cx="4693023" cy="3926541"/>
          </a:xfr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198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959" y="452718"/>
            <a:ext cx="8568875" cy="1165875"/>
          </a:xfrm>
        </p:spPr>
        <p:txBody>
          <a:bodyPr/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Вооруженное нападение</a:t>
            </a:r>
            <a:b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(Стрелок на территории)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9131" y="1533646"/>
            <a:ext cx="6183435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работников</a:t>
            </a:r>
            <a:endParaRPr lang="ru-RU" sz="25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операции по пресечению вооруженного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нападения: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 лицом вниз, голову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закрыть руками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двигаться;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держаться подальше от проемов дверей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ранении постараться не двигаться с целью уменьшения потери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бежать навстречу сотрудникам, проводящим операцию по пресечению вооруженного нападения, или от них, так как они могут посчитать бегущих за преступников.</a:t>
            </a:r>
          </a:p>
          <a:p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2" y="1533646"/>
            <a:ext cx="3682234" cy="2196622"/>
          </a:xfr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506" y="3267634"/>
            <a:ext cx="3738797" cy="235323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2" y="4477871"/>
            <a:ext cx="3186952" cy="209277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737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959" y="189186"/>
            <a:ext cx="8568875" cy="1450428"/>
          </a:xfrm>
        </p:spPr>
        <p:txBody>
          <a:bodyPr/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Вооруженное нападение</a:t>
            </a:r>
            <a:b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(Стрелок в здании)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4" y="2222470"/>
            <a:ext cx="3738282" cy="3631942"/>
          </a:xfr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6260746" y="1228167"/>
            <a:ext cx="46419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algn="ctr"/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491506"/>
              </p:ext>
            </p:extLst>
          </p:nvPr>
        </p:nvGraphicFramePr>
        <p:xfrm>
          <a:off x="4061012" y="1827564"/>
          <a:ext cx="7826188" cy="5082858"/>
        </p:xfrm>
        <a:graphic>
          <a:graphicData uri="http://schemas.openxmlformats.org/drawingml/2006/table">
            <a:tbl>
              <a:tblPr/>
              <a:tblGrid>
                <a:gridCol w="7826188">
                  <a:extLst>
                    <a:ext uri="{9D8B030D-6E8A-4147-A177-3AD203B41FA5}">
                      <a16:colId xmlns:a16="http://schemas.microsoft.com/office/drawing/2014/main" xmlns="" val="240439743"/>
                    </a:ext>
                  </a:extLst>
                </a:gridCol>
              </a:tblGrid>
              <a:tr h="466736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нахождении вне здания объекта немедленно уйти в сторону от здания, в котором находится преступник, уводя за собой людей, которые находятся в непосредственной близости, при возможности покинуть территорию объекта, в зимний период принять все возможные меры к недопущению обморожения обучающихся, обеспечить информирование оперативных служб и руководителя о ситуации и своем месте нахождения любым доступным способом;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нахождении в здании объекта переместиться в ближайшее помещение, уводя за собой людей, находящихся поблизости и далее действовать в указанном ниже порядке;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сбор и передачу обучающихся родителям (законным представителям);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6367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15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159" y="127097"/>
            <a:ext cx="8568875" cy="1428634"/>
          </a:xfrm>
        </p:spPr>
        <p:txBody>
          <a:bodyPr/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Вооруженное нападение</a:t>
            </a:r>
            <a:b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(Стрелок в здании)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3264" y="1040257"/>
            <a:ext cx="5013435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784985"/>
              </p:ext>
            </p:extLst>
          </p:nvPr>
        </p:nvGraphicFramePr>
        <p:xfrm>
          <a:off x="5024012" y="1506069"/>
          <a:ext cx="7024553" cy="5416924"/>
        </p:xfrm>
        <a:graphic>
          <a:graphicData uri="http://schemas.openxmlformats.org/drawingml/2006/table">
            <a:tbl>
              <a:tblPr/>
              <a:tblGrid>
                <a:gridCol w="7024553">
                  <a:extLst>
                    <a:ext uri="{9D8B030D-6E8A-4147-A177-3AD203B41FA5}">
                      <a16:colId xmlns:a16="http://schemas.microsoft.com/office/drawing/2014/main" xmlns="" val="240439743"/>
                    </a:ext>
                  </a:extLst>
                </a:gridCol>
              </a:tblGrid>
              <a:tr h="5416924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Обеспечить по указанию руководства проведение мероприятий по ликвидации последствий происшествия;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проведении операции по пресечению вооруженного нападения: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Лечь на пол лицом вниз, голову закрыть руками и не двигаться;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возможности держаться подальше от проемов дверей и окон;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ранении постараться не двигаться с целью уменьшения потери крови;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бежать навстречу сотрудникам, проводящим операцию по пресечению вооруженного нападения, или от них, так как они могут посчитать бегущих за преступников.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6367762"/>
                  </a:ext>
                </a:extLst>
              </a:tr>
            </a:tbl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4" y="3667291"/>
            <a:ext cx="2312892" cy="2249416"/>
          </a:xfr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76" y="3667290"/>
            <a:ext cx="2320617" cy="224941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1" y="1506069"/>
            <a:ext cx="2291265" cy="216122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66" y="1506070"/>
            <a:ext cx="2104926" cy="216121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8546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5372</TotalTime>
  <Words>2665</Words>
  <Application>Microsoft Office PowerPoint</Application>
  <PresentationFormat>Широкоэкранный</PresentationFormat>
  <Paragraphs>201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Ион</vt:lpstr>
      <vt:lpstr>ГАУ  ДО ТО «ОСШОР Л.Н. Носковой» Алгоритм действий для Вашей безопасности </vt:lpstr>
      <vt:lpstr> </vt:lpstr>
      <vt:lpstr>1. Вооруженное нападение (Стрелок на территории) </vt:lpstr>
      <vt:lpstr>1. Вооруженное нападение (Стрелок на территории) </vt:lpstr>
      <vt:lpstr>1. Вооруженное нападение (Стрелок на территории) </vt:lpstr>
      <vt:lpstr>1. Вооруженное нападение (Стрелок на территории) </vt:lpstr>
      <vt:lpstr>1. Вооруженное нападение (Стрелок на территории) </vt:lpstr>
      <vt:lpstr>1. Вооруженное нападение (Стрелок в здании) </vt:lpstr>
      <vt:lpstr>1. Вооруженное нападение (Стрелок в здании) </vt:lpstr>
      <vt:lpstr>1. Вооруженное нападение (Стрелок в здании) </vt:lpstr>
      <vt:lpstr>1. Вооруженное нападение (Стрелок в здании) </vt:lpstr>
      <vt:lpstr>2. Размещение взрывного устройства (Взрывное устройство обнаружено на входе  (при попытке проноса)) </vt:lpstr>
      <vt:lpstr>Приложение №  1</vt:lpstr>
      <vt:lpstr>2. Размещение взрывного устройства (Взрывное устройство обнаружено на входе  (при попытке проноса)) </vt:lpstr>
      <vt:lpstr>2. Размещение взрывного устройства Взрывное устройство обнаружено на входе  (при попытке проноса))</vt:lpstr>
      <vt:lpstr>2. Размещение взрывного устройства (Взрывное устройство обнаружено в здании) </vt:lpstr>
      <vt:lpstr>2. Размещение взрывного устройства (Взрывное устройство обнаружено в здании) </vt:lpstr>
      <vt:lpstr>2. Размещение взрывного устройства (Взрывное устройство обнаружено в здании) </vt:lpstr>
      <vt:lpstr>3. Подрыв самодельного взрывного устройства</vt:lpstr>
      <vt:lpstr>3. Подрыв самодельного взрывного устройства</vt:lpstr>
      <vt:lpstr>Презентация PowerPoint</vt:lpstr>
      <vt:lpstr>4. Захват заложников</vt:lpstr>
      <vt:lpstr>4. Захват заложников</vt:lpstr>
      <vt:lpstr>4. Захват заложников</vt:lpstr>
      <vt:lpstr>4. Захват заложников</vt:lpstr>
      <vt:lpstr>5. Поджог (пожар)</vt:lpstr>
      <vt:lpstr>5. Поджог (пожар)</vt:lpstr>
      <vt:lpstr>5. Поджог (пожар)</vt:lpstr>
      <vt:lpstr>5. Поджог (пожар)</vt:lpstr>
      <vt:lpstr>6. Атака беспилотным воздушным судном</vt:lpstr>
      <vt:lpstr>6. Атака беспилотным воздушным судном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действий обучающихся, находящихся на объекте (территории), при получении информации об угрозе совершения или о совершении террористического акта в формах вооруженного нападения, размещение взрывного устройства захват заложников, подрыва с использованием самодельного взрывного устройства, поджог (пожар), атаки беспилотным воздушным судном в том числе алгоритма действий по их безопасности и своевременной эвакуации объектов (территорий) ФГАОУ ВО «Тюменский государственный университет»</dc:title>
  <dc:creator>Власова Анна Александровна</dc:creator>
  <cp:lastModifiedBy>Пользователь</cp:lastModifiedBy>
  <cp:revision>281</cp:revision>
  <dcterms:created xsi:type="dcterms:W3CDTF">2024-10-22T05:28:25Z</dcterms:created>
  <dcterms:modified xsi:type="dcterms:W3CDTF">2025-04-09T04:27:53Z</dcterms:modified>
</cp:coreProperties>
</file>